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7" r:id="rId2"/>
    <p:sldId id="259"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86403" autoAdjust="0"/>
  </p:normalViewPr>
  <p:slideViewPr>
    <p:cSldViewPr snapToGrid="0" snapToObjects="1">
      <p:cViewPr varScale="1">
        <p:scale>
          <a:sx n="96" d="100"/>
          <a:sy n="96" d="100"/>
        </p:scale>
        <p:origin x="176" y="32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bh Bhardwaj" userId="11f4b60b-0602-4af6-8caf-ce3fe4e03957" providerId="ADAL" clId="{3374B3FE-8A3B-7049-8CA4-BAA8E671BE06}"/>
    <pc:docChg chg="undo custSel delSld modSld">
      <pc:chgData name="Shubh Bhardwaj" userId="11f4b60b-0602-4af6-8caf-ce3fe4e03957" providerId="ADAL" clId="{3374B3FE-8A3B-7049-8CA4-BAA8E671BE06}" dt="2025-07-04T02:46:09.915" v="3" actId="2696"/>
      <pc:docMkLst>
        <pc:docMk/>
      </pc:docMkLst>
      <pc:sldChg chg="del">
        <pc:chgData name="Shubh Bhardwaj" userId="11f4b60b-0602-4af6-8caf-ce3fe4e03957" providerId="ADAL" clId="{3374B3FE-8A3B-7049-8CA4-BAA8E671BE06}" dt="2025-07-04T02:46:04.887" v="2" actId="2696"/>
        <pc:sldMkLst>
          <pc:docMk/>
          <pc:sldMk cId="0" sldId="258"/>
        </pc:sldMkLst>
      </pc:sldChg>
      <pc:sldChg chg="del">
        <pc:chgData name="Shubh Bhardwaj" userId="11f4b60b-0602-4af6-8caf-ce3fe4e03957" providerId="ADAL" clId="{3374B3FE-8A3B-7049-8CA4-BAA8E671BE06}" dt="2025-07-04T02:46:09.915" v="3" actId="2696"/>
        <pc:sldMkLst>
          <pc:docMk/>
          <pc:sldMk cId="0" sldId="260"/>
        </pc:sldMkLst>
      </pc:sldChg>
      <pc:sldChg chg="modSp mod">
        <pc:chgData name="Shubh Bhardwaj" userId="11f4b60b-0602-4af6-8caf-ce3fe4e03957" providerId="ADAL" clId="{3374B3FE-8A3B-7049-8CA4-BAA8E671BE06}" dt="2025-07-04T02:45:52.502" v="1" actId="1076"/>
        <pc:sldMkLst>
          <pc:docMk/>
          <pc:sldMk cId="0" sldId="270"/>
        </pc:sldMkLst>
        <pc:picChg chg="mod">
          <ac:chgData name="Shubh Bhardwaj" userId="11f4b60b-0602-4af6-8caf-ce3fe4e03957" providerId="ADAL" clId="{3374B3FE-8A3B-7049-8CA4-BAA8E671BE06}" dt="2025-07-04T02:45:52.502" v="1" actId="1076"/>
          <ac:picMkLst>
            <pc:docMk/>
            <pc:sldMk cId="0" sldId="270"/>
            <ac:picMk id="3"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7/3/25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New Writers by Product by Year</a:t>
            </a:r>
            <a:endParaRPr dirty="0"/>
          </a:p>
          <a:p>
            <a:r>
              <a:rPr b="0" dirty="0"/>
              <a:t>No alt text provided</a:t>
            </a:r>
            <a:endParaRPr dirty="0"/>
          </a:p>
          <a:p>
            <a:endParaRPr dirty="0"/>
          </a:p>
          <a:p>
            <a:r>
              <a:rPr b="1" dirty="0"/>
              <a:t>Continuing Writers by Product by Year (2017-2018)</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 Claims</a:t>
            </a:r>
            <a:endParaRPr dirty="0"/>
          </a:p>
          <a:p>
            <a:r>
              <a:rPr b="0" dirty="0"/>
              <a:t>No alt text provided</a:t>
            </a:r>
            <a:endParaRPr dirty="0"/>
          </a:p>
          <a:p>
            <a:endParaRPr dirty="0"/>
          </a:p>
          <a:p>
            <a:r>
              <a:rPr b="1" dirty="0"/>
              <a:t>Product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 Patients</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 HCPs</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 Territories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treemap</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hundredPercentStackedColumnChart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Claims Share by Product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Patients Share by Product</a:t>
            </a:r>
            <a:endParaRPr dirty="0"/>
          </a:p>
          <a:p>
            <a:r>
              <a:rPr b="0" dirty="0"/>
              <a:t>No alt text provided</a:t>
            </a:r>
            <a:endParaRPr dirty="0"/>
          </a:p>
          <a:p>
            <a:endParaRPr dirty="0"/>
          </a:p>
          <a:p>
            <a:r>
              <a:rPr b="1" dirty="0"/>
              <a:t>HCPs Share by Product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Claims per Writer per Year by Product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Patients per Writer per Year by Product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Midoride (J2250) Claims in Top 5 Dropping Territories</a:t>
            </a:r>
            <a:endParaRPr dirty="0"/>
          </a:p>
          <a:p>
            <a:r>
              <a:rPr b="0" dirty="0"/>
              <a:t>No alt text provided</a:t>
            </a:r>
            <a:endParaRPr dirty="0"/>
          </a:p>
          <a:p>
            <a:endParaRPr dirty="0"/>
          </a:p>
          <a:p>
            <a:r>
              <a:rPr b="1" dirty="0"/>
              <a:t>Fentirate (J3010) Claims in Top 5 Dropping Territories</a:t>
            </a:r>
            <a:endParaRPr dirty="0"/>
          </a:p>
          <a:p>
            <a:r>
              <a:rPr b="0" dirty="0"/>
              <a:t>No alt text provided</a:t>
            </a:r>
            <a:endParaRPr dirty="0"/>
          </a:p>
          <a:p>
            <a:endParaRPr dirty="0"/>
          </a:p>
          <a:p>
            <a:r>
              <a:rPr b="1" dirty="0"/>
              <a:t>Midoride (J2250) &amp; Femtirate (J3010) Claims Growth</a:t>
            </a:r>
            <a:endParaRPr dirty="0"/>
          </a:p>
          <a:p>
            <a:r>
              <a:rPr b="0" dirty="0"/>
              <a:t>No alt text provided</a:t>
            </a:r>
            <a:endParaRPr dirty="0"/>
          </a:p>
          <a:p>
            <a:endParaRPr dirty="0"/>
          </a:p>
          <a:p>
            <a:r>
              <a:rPr b="1" dirty="0"/>
              <a:t>Midoride (J2250) Claims in Top 5 Dropping Territories</a:t>
            </a:r>
            <a:endParaRPr dirty="0"/>
          </a:p>
          <a:p>
            <a:r>
              <a:rPr b="0" dirty="0"/>
              <a:t>No alt text provided</a:t>
            </a:r>
            <a:endParaRPr dirty="0"/>
          </a:p>
          <a:p>
            <a:endParaRPr dirty="0"/>
          </a:p>
          <a:p>
            <a:r>
              <a:rPr b="1" dirty="0"/>
              <a:t>Midoride (J2250) Claims in Top 5 Dropping Territories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Top 5 Diagnosis Specialties by Claims</a:t>
            </a:r>
            <a:endParaRPr dirty="0"/>
          </a:p>
          <a:p>
            <a:r>
              <a:rPr b="0" dirty="0"/>
              <a:t>No alt text provided</a:t>
            </a:r>
            <a:endParaRPr dirty="0"/>
          </a:p>
          <a:p>
            <a:endParaRPr dirty="0"/>
          </a:p>
          <a:p>
            <a:r>
              <a:rPr b="1" dirty="0"/>
              <a:t>Top HCP Specialties by Number of Writers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Diagnosis Specialties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Product Claim Share by Age Group</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Patients by Age Group</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7/3/25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7/3/25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7/3/25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7/3/25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7/3/25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7/3/25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7/3/25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72153d9b-de1e-4354-94ed-8273255cc94b/?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72153d9b-de1e-4354-94ed-8273255cc94b/?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72153d9b-de1e-4354-94ed-8273255cc94b/?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72153d9b-de1e-4354-94ed-8273255cc94b/?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groups/me/reports/72153d9b-de1e-4354-94ed-8273255cc94b/?pbi_source=PowerPoint"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s://app.powerbi.com/groups/me/reports/72153d9b-de1e-4354-94ed-8273255cc94b/?pbi_source=PowerPoint"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app.powerbi.com/groups/me/reports/72153d9b-de1e-4354-94ed-8273255cc94b/?pbi_source=PowerPoint"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72153d9b-de1e-4354-94ed-8273255cc94b/?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72153d9b-de1e-4354-94ed-8273255cc94b/?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72153d9b-de1e-4354-94ed-8273255cc94b/?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72153d9b-de1e-4354-94ed-8273255cc94b/?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72153d9b-de1e-4354-94ed-8273255cc94b/?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72153d9b-de1e-4354-94ed-8273255cc94b/?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72153d9b-de1e-4354-94ed-8273255cc94b/?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72153d9b-de1e-4354-94ed-8273255cc94b/?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Landing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textbox ,shape ,textbox ,New Writers by Product by Year ,Continuing Writers by Product by Year (2017-2018) ,shape ,shape ,shape ,textbox ,textbox ,textbox ,actionButton ,actionButton ,image ,actionButton ,actionButton ,image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HCPs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textbox ,shape ,image ,actionButton ,actionButton ,textbox ,textbox ,textbox ,textbox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Data Opp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textbox ,shape ,image ,actionButton ,actionButton ,textbox ,textbox ,textbox ,textbox ,shape ,shape ,shape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Market Summary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textbox ,shape ,image ,actionButton ,actionButton ,textbox ,textbox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Conculsion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Thank You</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Q&amp;A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image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Executive Summary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actionButton ,actionButton ,image ,shape ,textbo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Market Basket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textbox ,textbox ,shape ,shape ,shape ,# Claims ,Product ,shape ,lineChart ,# Patients ,lineChart ,shape ,# HCPs ,lineChart ,shape ,# Territories ,shape ,treemap ,shape ,hundredPercentStackedColumnChart ,lineChart ,image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Snapshot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shape ,textbox ,Claims Share by Product ,textbox ,shape ,shape ,textbox ,textbox ,textbox ,actionButton ,actionButton ,image ,image ,shape ,shape ,Patients Share by Product ,HCPs Share by Product ,actionButton ,actionButton ,actionButton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Utilization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textbox ,shape ,textbox ,Claims per Writer per Year by Product ,shape ,shape ,textbox ,textbox ,textbox ,actionButton ,actionButton ,image ,shape ,Patients per Writer per Year by Product ,actionButton ,actionButton ,textbox ,imag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Engagement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textbox ,shape ,textbox ,shape ,shape ,textbox ,textbox ,textbox ,actionButton ,actionButton ,image ,shape ,shape ,shape ,map ,Midoride (J2250) Claims in Top 5 Dropping Territories ,Fentirate (J3010) Claims in Top 5 Dropping Territories ,Midoride (J2250) &amp; Femtirate (J3010) Claims Growth ,Midoride (J2250) Claims in Top 5 Dropping Territories ,Midoride (J2250) Claims in Top 5 Dropping Territories ,shape ,textbox ,textbox ,actionButton ,actionButton ,textbox ,imag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Territory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textbox ,shape ,textbox ,Top 5 Diagnosis Specialties by Claims ,Top HCP Specialties by Number of Writers ,shape ,shape ,shape ,textbox ,textbox ,textbox ,actionButton ,actionButton ,image ,actionButton ,actionButton ,kpi ,Diagnosis Specialties ,shape ,image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HCP Specialty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textbox ,shape ,textbox ,Product Claim Share by Age Group ,shape ,shape ,shape ,textbox ,textbox ,textbox ,actionButton ,actionButton ,Patients by Age Group ,columnChart ,shape ,image ,actionButton ,actionButton ,shape ,image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Patient Age</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1198</Words>
  <Application>Microsoft Macintosh PowerPoint</Application>
  <PresentationFormat>Widescreen</PresentationFormat>
  <Paragraphs>642</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Custom Design</vt:lpstr>
      <vt:lpstr>Landing</vt:lpstr>
      <vt:lpstr>Executive Summary</vt:lpstr>
      <vt:lpstr>Market Basket</vt:lpstr>
      <vt:lpstr>Snapshot</vt:lpstr>
      <vt:lpstr>Utilization</vt:lpstr>
      <vt:lpstr>Engagement</vt:lpstr>
      <vt:lpstr>Territory</vt:lpstr>
      <vt:lpstr>HCP Specialty</vt:lpstr>
      <vt:lpstr>Patient Age</vt:lpstr>
      <vt:lpstr>HCPs</vt:lpstr>
      <vt:lpstr>Data Opp</vt:lpstr>
      <vt:lpstr>Market Summary</vt:lpstr>
      <vt:lpstr>Conculsion</vt:lpstr>
      <vt:lpstr>Thank You</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Shubh Bhardwaj</cp:lastModifiedBy>
  <cp:revision>5</cp:revision>
  <dcterms:created xsi:type="dcterms:W3CDTF">2016-09-04T11:54:00Z</dcterms:created>
  <dcterms:modified xsi:type="dcterms:W3CDTF">2025-07-04T02:46:14Z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A831BE9505A54DC7ACAC447732F089C0_12</vt:lpwstr>
  </property>
  <property fmtid="{D5CDD505-2E9C-101B-9397-08002B2CF9AE}" pid="3" name="KSOProductBuildVer">
    <vt:lpwstr>1033-12.2.0.20795</vt:lpwstr>
  </property>
  <property fmtid="{D5CDD505-2E9C-101B-9397-08002B2CF9AE}" pid="4" name="MSIP_Label_a73fd474-4f3c-44ed-88fb-5cc4bd2471bf_Enabled">
    <vt:lpwstr>true</vt:lpwstr>
  </property>
  <property fmtid="{D5CDD505-2E9C-101B-9397-08002B2CF9AE}" pid="5" name="MSIP_Label_a73fd474-4f3c-44ed-88fb-5cc4bd2471bf_SetDate">
    <vt:lpwstr>2025-07-04T02:46:14Z</vt:lpwstr>
  </property>
  <property fmtid="{D5CDD505-2E9C-101B-9397-08002B2CF9AE}" pid="6" name="MSIP_Label_a73fd474-4f3c-44ed-88fb-5cc4bd2471bf_Method">
    <vt:lpwstr>Standard</vt:lpwstr>
  </property>
  <property fmtid="{D5CDD505-2E9C-101B-9397-08002B2CF9AE}" pid="7" name="MSIP_Label_a73fd474-4f3c-44ed-88fb-5cc4bd2471bf_Name">
    <vt:lpwstr>defa4170-0d19-0005-0004-bc88714345d2</vt:lpwstr>
  </property>
  <property fmtid="{D5CDD505-2E9C-101B-9397-08002B2CF9AE}" pid="8" name="MSIP_Label_a73fd474-4f3c-44ed-88fb-5cc4bd2471bf_SiteId">
    <vt:lpwstr>8d1a69ec-03b5-4345-ae21-dad112f5fb4f</vt:lpwstr>
  </property>
  <property fmtid="{D5CDD505-2E9C-101B-9397-08002B2CF9AE}" pid="9" name="MSIP_Label_a73fd474-4f3c-44ed-88fb-5cc4bd2471bf_ActionId">
    <vt:lpwstr>dec4b8cc-e4ee-4c35-ab67-3506a3e1d56c</vt:lpwstr>
  </property>
  <property fmtid="{D5CDD505-2E9C-101B-9397-08002B2CF9AE}" pid="10" name="MSIP_Label_a73fd474-4f3c-44ed-88fb-5cc4bd2471bf_ContentBits">
    <vt:lpwstr>0</vt:lpwstr>
  </property>
</Properties>
</file>